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6" r:id="rId4"/>
  </p:sldMasterIdLst>
  <p:notesMasterIdLst>
    <p:notesMasterId r:id="rId16"/>
  </p:notesMasterIdLst>
  <p:sldIdLst>
    <p:sldId id="277" r:id="rId5"/>
    <p:sldId id="265" r:id="rId6"/>
    <p:sldId id="278" r:id="rId7"/>
    <p:sldId id="275" r:id="rId8"/>
    <p:sldId id="263" r:id="rId9"/>
    <p:sldId id="273" r:id="rId10"/>
    <p:sldId id="272" r:id="rId11"/>
    <p:sldId id="274" r:id="rId12"/>
    <p:sldId id="279" r:id="rId13"/>
    <p:sldId id="260" r:id="rId14"/>
    <p:sldId id="25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08"/>
  </p:normalViewPr>
  <p:slideViewPr>
    <p:cSldViewPr>
      <p:cViewPr varScale="1">
        <p:scale>
          <a:sx n="95" d="100"/>
          <a:sy n="95" d="100"/>
        </p:scale>
        <p:origin x="96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 Welch" userId="80c15655-97eb-4ae7-97eb-e776981de8ae" providerId="ADAL" clId="{6DC112F2-E79A-4996-9F5D-4AAD7537BFB0}"/>
    <pc:docChg chg="custSel modSld modShowInfo">
      <pc:chgData name="Tim Welch" userId="80c15655-97eb-4ae7-97eb-e776981de8ae" providerId="ADAL" clId="{6DC112F2-E79A-4996-9F5D-4AAD7537BFB0}" dt="2021-05-10T17:30:52.752" v="62" actId="2744"/>
      <pc:docMkLst>
        <pc:docMk/>
      </pc:docMkLst>
      <pc:sldChg chg="modSp mod">
        <pc:chgData name="Tim Welch" userId="80c15655-97eb-4ae7-97eb-e776981de8ae" providerId="ADAL" clId="{6DC112F2-E79A-4996-9F5D-4AAD7537BFB0}" dt="2021-05-07T17:00:41.828" v="51" actId="20577"/>
        <pc:sldMkLst>
          <pc:docMk/>
          <pc:sldMk cId="2889974333" sldId="260"/>
        </pc:sldMkLst>
        <pc:spChg chg="mod">
          <ac:chgData name="Tim Welch" userId="80c15655-97eb-4ae7-97eb-e776981de8ae" providerId="ADAL" clId="{6DC112F2-E79A-4996-9F5D-4AAD7537BFB0}" dt="2021-05-07T17:00:41.828" v="51" actId="20577"/>
          <ac:spMkLst>
            <pc:docMk/>
            <pc:sldMk cId="2889974333" sldId="260"/>
            <ac:spMk id="3" creationId="{C0CA4AC4-061D-6C48-A4D2-3DD99BE1EB3F}"/>
          </ac:spMkLst>
        </pc:spChg>
      </pc:sldChg>
      <pc:sldChg chg="addSp mod">
        <pc:chgData name="Tim Welch" userId="80c15655-97eb-4ae7-97eb-e776981de8ae" providerId="ADAL" clId="{6DC112F2-E79A-4996-9F5D-4AAD7537BFB0}" dt="2021-05-07T19:48:06.873" v="52" actId="22"/>
        <pc:sldMkLst>
          <pc:docMk/>
          <pc:sldMk cId="2171363391" sldId="263"/>
        </pc:sldMkLst>
        <pc:picChg chg="add">
          <ac:chgData name="Tim Welch" userId="80c15655-97eb-4ae7-97eb-e776981de8ae" providerId="ADAL" clId="{6DC112F2-E79A-4996-9F5D-4AAD7537BFB0}" dt="2021-05-07T19:48:06.873" v="52" actId="22"/>
          <ac:picMkLst>
            <pc:docMk/>
            <pc:sldMk cId="2171363391" sldId="263"/>
            <ac:picMk id="6" creationId="{63BDC63F-3AF9-404D-ADD0-842D6A1713C7}"/>
          </ac:picMkLst>
        </pc:picChg>
      </pc:sldChg>
      <pc:sldChg chg="modSp mod">
        <pc:chgData name="Tim Welch" userId="80c15655-97eb-4ae7-97eb-e776981de8ae" providerId="ADAL" clId="{6DC112F2-E79A-4996-9F5D-4AAD7537BFB0}" dt="2021-05-07T19:48:29.674" v="61" actId="20577"/>
        <pc:sldMkLst>
          <pc:docMk/>
          <pc:sldMk cId="4266185008" sldId="265"/>
        </pc:sldMkLst>
        <pc:spChg chg="mod">
          <ac:chgData name="Tim Welch" userId="80c15655-97eb-4ae7-97eb-e776981de8ae" providerId="ADAL" clId="{6DC112F2-E79A-4996-9F5D-4AAD7537BFB0}" dt="2021-05-07T19:48:29.674" v="61" actId="20577"/>
          <ac:spMkLst>
            <pc:docMk/>
            <pc:sldMk cId="4266185008" sldId="265"/>
            <ac:spMk id="3" creationId="{CC6BEBCC-DB5B-4D19-9AA2-20AE8339189C}"/>
          </ac:spMkLst>
        </pc:spChg>
      </pc:sldChg>
    </pc:docChg>
  </pc:docChgLst>
</pc:chgInfo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478ED-BC7D-4BCE-853E-034F45549032}" type="datetimeFigureOut">
              <a:rPr lang="en-CA" smtClean="0"/>
              <a:t>2021-05-07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F8C48E-2B50-4076-AB2B-D9DE998C5D4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2372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D2B4EB2-14EA-4F51-A4B6-FC721EFC1E93}" type="datetime1">
              <a:rPr lang="en-US" smtClean="0">
                <a:solidFill>
                  <a:prstClr val="black"/>
                </a:solidFill>
              </a:rPr>
              <a:pPr/>
              <a:t>5/7/2021</a:t>
            </a:fld>
            <a:endParaRPr lang="en-CA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31059-3BF6-432D-A340-95695DC32AD9}" type="slidenum">
              <a:rPr lang="en-CA" smtClean="0">
                <a:solidFill>
                  <a:prstClr val="black"/>
                </a:solidFill>
              </a:rPr>
              <a:pPr/>
              <a:t>11</a:t>
            </a:fld>
            <a:endParaRPr lang="en-CA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669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L:\KLHHC Main\HC A00 Templates\Logo\KLH Housing Corp Jpeg\JPG\170209-KLHHC-Logo-Files-01.jpg">
            <a:extLst>
              <a:ext uri="{FF2B5EF4-FFF2-40B4-BE49-F238E27FC236}">
                <a16:creationId xmlns:a16="http://schemas.microsoft.com/office/drawing/2014/main" id="{55DCC8DC-DEAF-4E50-A8CE-C22962B883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10200"/>
            <a:ext cx="2127504" cy="106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445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1265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4172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5334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57200" y="1143000"/>
            <a:ext cx="2895600" cy="0"/>
          </a:xfrm>
          <a:prstGeom prst="line">
            <a:avLst/>
          </a:prstGeom>
          <a:ln w="28575" cap="rnd">
            <a:solidFill>
              <a:schemeClr val="tx1">
                <a:lumMod val="50000"/>
                <a:lumOff val="50000"/>
              </a:schemeClr>
            </a:solidFill>
            <a:bevel/>
          </a:ln>
          <a:effectLst>
            <a:innerShdw blurRad="63500" dist="50800" dir="2700000">
              <a:prstClr val="black">
                <a:alpha val="50000"/>
              </a:prstClr>
            </a:inn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0048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0965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642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4892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8505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6999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2252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6367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5237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CAE6BDF-A058-47E3-A3F7-918EA864545A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955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65EC59-DD4F-4676-A5EB-C9A3BE6935A2}"/>
              </a:ext>
            </a:extLst>
          </p:cNvPr>
          <p:cNvSpPr txBox="1"/>
          <p:nvPr/>
        </p:nvSpPr>
        <p:spPr>
          <a:xfrm>
            <a:off x="1676400" y="1143000"/>
            <a:ext cx="58674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25 </a:t>
            </a:r>
            <a:r>
              <a:rPr lang="en-US" sz="2800" dirty="0" err="1"/>
              <a:t>Sewells</a:t>
            </a:r>
            <a:r>
              <a:rPr lang="en-US" sz="2800" dirty="0"/>
              <a:t> Rd.</a:t>
            </a:r>
          </a:p>
          <a:p>
            <a:pPr algn="ctr"/>
            <a:r>
              <a:rPr lang="en-US" sz="2800" dirty="0"/>
              <a:t>Toronto, ON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Affordable Housing Development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 err="1"/>
              <a:t>Brenyon</a:t>
            </a:r>
            <a:r>
              <a:rPr lang="en-US" sz="2800" dirty="0"/>
              <a:t> Way Charitable Foundation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May 11, 2021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99C0D8-C972-44BD-8235-B9BCCC232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781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EF52F-1CDA-BA40-BC03-E6817888D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Timeline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A4AC4-061D-6C48-A4D2-3DD99BE1E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tabLst>
                <a:tab pos="7993063" algn="r"/>
              </a:tabLst>
            </a:pPr>
            <a:r>
              <a:rPr lang="en-US" sz="2700" dirty="0"/>
              <a:t>Planning Approvals	May 2021 - Sept. 2022</a:t>
            </a:r>
          </a:p>
          <a:p>
            <a:pPr marL="457200" lvl="1" indent="0">
              <a:buNone/>
              <a:tabLst>
                <a:tab pos="7993063" algn="r"/>
              </a:tabLst>
            </a:pPr>
            <a:endParaRPr lang="en-US" sz="1600" dirty="0"/>
          </a:p>
          <a:p>
            <a:pPr lvl="1">
              <a:tabLst>
                <a:tab pos="7993063" algn="r"/>
              </a:tabLst>
            </a:pPr>
            <a:r>
              <a:rPr lang="en-US" sz="2200"/>
              <a:t>Zoning by-law amendment </a:t>
            </a:r>
            <a:r>
              <a:rPr lang="en-US" sz="2200" dirty="0"/>
              <a:t>(filed with City in June 2021)</a:t>
            </a:r>
          </a:p>
          <a:p>
            <a:pPr lvl="1">
              <a:tabLst>
                <a:tab pos="7993063" algn="r"/>
              </a:tabLst>
            </a:pPr>
            <a:r>
              <a:rPr lang="en-US" sz="2200" dirty="0"/>
              <a:t>City public meeting in fall 2021</a:t>
            </a:r>
          </a:p>
          <a:p>
            <a:pPr lvl="1">
              <a:tabLst>
                <a:tab pos="7993063" algn="r"/>
              </a:tabLst>
            </a:pPr>
            <a:r>
              <a:rPr lang="en-US" sz="2200" dirty="0"/>
              <a:t>Council approval late fall/winter</a:t>
            </a:r>
          </a:p>
          <a:p>
            <a:pPr lvl="1">
              <a:tabLst>
                <a:tab pos="7993063" algn="r"/>
              </a:tabLst>
            </a:pPr>
            <a:r>
              <a:rPr lang="en-US" sz="2200" dirty="0"/>
              <a:t>Site plan approval (forthcoming)</a:t>
            </a:r>
          </a:p>
          <a:p>
            <a:pPr lvl="1">
              <a:tabLst>
                <a:tab pos="7993063" algn="r"/>
              </a:tabLst>
            </a:pPr>
            <a:r>
              <a:rPr lang="en-US" sz="2200" dirty="0"/>
              <a:t>Building permit (forthcoming)</a:t>
            </a:r>
          </a:p>
          <a:p>
            <a:pPr>
              <a:lnSpc>
                <a:spcPct val="150000"/>
              </a:lnSpc>
              <a:tabLst>
                <a:tab pos="7993063" algn="r"/>
              </a:tabLst>
            </a:pPr>
            <a:r>
              <a:rPr lang="en-US" sz="2700" dirty="0"/>
              <a:t>Construction	Sept. 2022 – August. 2024</a:t>
            </a:r>
          </a:p>
          <a:p>
            <a:pPr>
              <a:lnSpc>
                <a:spcPct val="150000"/>
              </a:lnSpc>
              <a:tabLst>
                <a:tab pos="7993063" algn="r"/>
              </a:tabLst>
            </a:pPr>
            <a:r>
              <a:rPr lang="en-US" sz="2700" dirty="0"/>
              <a:t>Occupancy 	Fall 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31CC1-078D-4DAC-892E-1CD58EDC4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9974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1588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Questions/Comments?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825625"/>
            <a:ext cx="78867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400050" indent="-228600" defTabSz="914400"/>
            <a:endParaRPr lang="en-US" dirty="0"/>
          </a:p>
          <a:p>
            <a:pPr marL="57150" indent="-228600" defTabSz="914400"/>
            <a:r>
              <a:rPr lang="en-US" dirty="0"/>
              <a:t>Email:		Tim Welch</a:t>
            </a:r>
          </a:p>
          <a:p>
            <a:pPr marL="57150" indent="-228600" defTabSz="914400"/>
            <a:r>
              <a:rPr lang="en-US" b="1" dirty="0"/>
              <a:t>		twelch@twcinc.ca</a:t>
            </a:r>
            <a:endParaRPr lang="en-US" b="1" dirty="0">
              <a:effectLst/>
            </a:endParaRPr>
          </a:p>
          <a:p>
            <a:pPr marL="57150" indent="-228600" defTabSz="914400"/>
            <a:endParaRPr lang="en-US" dirty="0"/>
          </a:p>
          <a:p>
            <a:pPr marL="57150" indent="-228600" defTabSz="914400"/>
            <a:r>
              <a:rPr lang="en-US" dirty="0"/>
              <a:t>Mail:		Tim Welch Consulting</a:t>
            </a:r>
          </a:p>
          <a:p>
            <a:pPr marL="57150" indent="-228600" defTabSz="914400"/>
            <a:r>
              <a:rPr lang="en-US" dirty="0"/>
              <a:t>		ATTN: 25 </a:t>
            </a:r>
            <a:r>
              <a:rPr lang="en-US" dirty="0" err="1"/>
              <a:t>Sewells</a:t>
            </a:r>
            <a:r>
              <a:rPr lang="en-US" dirty="0"/>
              <a:t> Rd. </a:t>
            </a:r>
          </a:p>
          <a:p>
            <a:pPr marL="57150" indent="-228600" defTabSz="914400"/>
            <a:r>
              <a:rPr lang="en-US" dirty="0"/>
              <a:t>		26 Colborne St.</a:t>
            </a:r>
          </a:p>
          <a:p>
            <a:pPr marL="57150" indent="-228600" defTabSz="914400"/>
            <a:r>
              <a:rPr lang="en-US" dirty="0"/>
              <a:t>		Cambridge, ON </a:t>
            </a:r>
          </a:p>
          <a:p>
            <a:pPr marL="57150" indent="-228600" defTabSz="914400"/>
            <a:r>
              <a:rPr lang="en-US" dirty="0"/>
              <a:t>		N1R 1R2</a:t>
            </a:r>
          </a:p>
        </p:txBody>
      </p:sp>
    </p:spTree>
    <p:extLst>
      <p:ext uri="{BB962C8B-B14F-4D97-AF65-F5344CB8AC3E}">
        <p14:creationId xmlns:p14="http://schemas.microsoft.com/office/powerpoint/2010/main" val="631346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C6695-E378-4BD5-98CD-ED6F879B7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BEBCC-DB5B-4D19-9AA2-20AE83391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CA" sz="2000" dirty="0"/>
              <a:t>6:30 – 6:35 Introduction and Project Team</a:t>
            </a:r>
          </a:p>
          <a:p>
            <a:pPr>
              <a:lnSpc>
                <a:spcPct val="150000"/>
              </a:lnSpc>
            </a:pPr>
            <a:r>
              <a:rPr lang="en-CA" sz="2000" dirty="0"/>
              <a:t>6:40 Greeting from Councillor </a:t>
            </a:r>
            <a:r>
              <a:rPr lang="en-CA" sz="2000" dirty="0" err="1"/>
              <a:t>McKelvie’s</a:t>
            </a:r>
            <a:r>
              <a:rPr lang="en-CA" sz="2000" dirty="0"/>
              <a:t> office</a:t>
            </a:r>
          </a:p>
          <a:p>
            <a:pPr>
              <a:lnSpc>
                <a:spcPct val="150000"/>
              </a:lnSpc>
            </a:pPr>
            <a:r>
              <a:rPr lang="en-CA" sz="2000" dirty="0"/>
              <a:t>6:45 </a:t>
            </a:r>
            <a:r>
              <a:rPr lang="en-CA" sz="2000" dirty="0" err="1"/>
              <a:t>Brenyon</a:t>
            </a:r>
            <a:r>
              <a:rPr lang="en-CA" sz="2000" dirty="0"/>
              <a:t> Way  overview/background </a:t>
            </a:r>
          </a:p>
          <a:p>
            <a:pPr>
              <a:lnSpc>
                <a:spcPct val="150000"/>
              </a:lnSpc>
            </a:pPr>
            <a:r>
              <a:rPr lang="en-CA" sz="2000" dirty="0"/>
              <a:t>6:55 TWC overview of housing development</a:t>
            </a:r>
          </a:p>
          <a:p>
            <a:pPr>
              <a:lnSpc>
                <a:spcPct val="150000"/>
              </a:lnSpc>
            </a:pPr>
            <a:r>
              <a:rPr lang="en-CA" sz="2000" dirty="0"/>
              <a:t>7:05 </a:t>
            </a:r>
            <a:r>
              <a:rPr lang="en-CA" sz="2000" dirty="0" err="1"/>
              <a:t>SvN</a:t>
            </a:r>
            <a:r>
              <a:rPr lang="en-CA" sz="2000" dirty="0"/>
              <a:t> overview of planning/site/building design</a:t>
            </a:r>
          </a:p>
          <a:p>
            <a:pPr>
              <a:lnSpc>
                <a:spcPct val="150000"/>
              </a:lnSpc>
            </a:pPr>
            <a:r>
              <a:rPr lang="en-CA" sz="2000" dirty="0"/>
              <a:t>7:20  Open Discussion and Questions</a:t>
            </a:r>
          </a:p>
          <a:p>
            <a:pPr>
              <a:lnSpc>
                <a:spcPct val="150000"/>
              </a:lnSpc>
            </a:pPr>
            <a:r>
              <a:rPr lang="en-CA" sz="2000" dirty="0"/>
              <a:t>7:55 Wrap up</a:t>
            </a:r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1CE61-5A0C-49F3-9698-D04340872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185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CF095-4239-4DF6-AEF3-6FABB194D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Brenyon</a:t>
            </a:r>
            <a:r>
              <a:rPr lang="en-US" dirty="0"/>
              <a:t> Way Charitable Foundation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B554E-224E-475D-B48F-7CDFD5A27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Non-Profit “</a:t>
            </a:r>
            <a:r>
              <a:rPr lang="en-US" sz="2400" dirty="0" err="1"/>
              <a:t>Neighbour</a:t>
            </a:r>
            <a:r>
              <a:rPr lang="en-US" sz="2400" dirty="0"/>
              <a:t>” for 39 years at 210-250 </a:t>
            </a:r>
            <a:r>
              <a:rPr lang="en-US" sz="2400" dirty="0" err="1"/>
              <a:t>Brenyon</a:t>
            </a:r>
            <a:r>
              <a:rPr lang="en-US" sz="2400" dirty="0"/>
              <a:t> Way</a:t>
            </a:r>
          </a:p>
          <a:p>
            <a:r>
              <a:rPr lang="en-US" sz="2400" dirty="0"/>
              <a:t>202 unit apartment, 110 townhouses</a:t>
            </a:r>
          </a:p>
          <a:p>
            <a:r>
              <a:rPr lang="en-US" sz="2400" dirty="0"/>
              <a:t>Generally average rents</a:t>
            </a:r>
          </a:p>
          <a:p>
            <a:r>
              <a:rPr lang="en-US" sz="2400" dirty="0"/>
              <a:t>Purchased 25 </a:t>
            </a:r>
            <a:r>
              <a:rPr lang="en-US" sz="2400" dirty="0" err="1"/>
              <a:t>Sewells</a:t>
            </a:r>
            <a:r>
              <a:rPr lang="en-US" sz="2400" dirty="0"/>
              <a:t> from United Church of Canada – goal of creating more affordable housing</a:t>
            </a:r>
            <a:endParaRPr lang="en-CA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62D94A-7396-458D-8F06-2E8844F29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4598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C6695-E378-4BD5-98CD-ED6F879B7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1084996"/>
          </a:xfrm>
        </p:spPr>
        <p:txBody>
          <a:bodyPr>
            <a:normAutofit/>
          </a:bodyPr>
          <a:lstStyle/>
          <a:p>
            <a:r>
              <a:rPr lang="en-US" dirty="0"/>
              <a:t>Proposed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BEBCC-DB5B-4D19-9AA2-20AE83391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28800"/>
            <a:ext cx="7711441" cy="4267200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50000"/>
              </a:lnSpc>
            </a:pPr>
            <a:r>
              <a:rPr lang="en-CA" sz="3600" dirty="0"/>
              <a:t>City’s Official Plan permits apartment buildings</a:t>
            </a:r>
          </a:p>
          <a:p>
            <a:pPr>
              <a:lnSpc>
                <a:spcPct val="150000"/>
              </a:lnSpc>
            </a:pPr>
            <a:r>
              <a:rPr lang="en-CA" sz="3600" dirty="0"/>
              <a:t>Proposing to develop new rental housing in two phases:</a:t>
            </a:r>
          </a:p>
          <a:p>
            <a:pPr>
              <a:lnSpc>
                <a:spcPct val="150000"/>
              </a:lnSpc>
            </a:pPr>
            <a:r>
              <a:rPr lang="en-CA" sz="3600" dirty="0"/>
              <a:t>First, west building of 202 apartments</a:t>
            </a:r>
          </a:p>
          <a:p>
            <a:pPr>
              <a:lnSpc>
                <a:spcPct val="150000"/>
              </a:lnSpc>
            </a:pPr>
            <a:r>
              <a:rPr lang="en-CA" sz="3600" dirty="0"/>
              <a:t>Second, east building of 120 apartments</a:t>
            </a:r>
          </a:p>
          <a:p>
            <a:pPr>
              <a:lnSpc>
                <a:spcPct val="150000"/>
              </a:lnSpc>
            </a:pPr>
            <a:r>
              <a:rPr lang="en-CA" sz="3600" dirty="0"/>
              <a:t>Range of 1, 2 and 3 </a:t>
            </a:r>
            <a:r>
              <a:rPr lang="en-CA" sz="3600" dirty="0" err="1"/>
              <a:t>bdrm</a:t>
            </a:r>
            <a:r>
              <a:rPr lang="en-CA" sz="3600" dirty="0"/>
              <a:t> </a:t>
            </a:r>
            <a:r>
              <a:rPr lang="en-CA" sz="3600" dirty="0" err="1"/>
              <a:t>apts</a:t>
            </a:r>
            <a:endParaRPr lang="en-CA" sz="3600" dirty="0"/>
          </a:p>
          <a:p>
            <a:pPr>
              <a:lnSpc>
                <a:spcPct val="150000"/>
              </a:lnSpc>
            </a:pPr>
            <a:r>
              <a:rPr lang="en-CA" sz="3600" dirty="0"/>
              <a:t>Range of affordability</a:t>
            </a:r>
          </a:p>
          <a:p>
            <a:pPr>
              <a:lnSpc>
                <a:spcPct val="150000"/>
              </a:lnSpc>
            </a:pPr>
            <a:r>
              <a:rPr lang="en-CA" sz="3600" dirty="0"/>
              <a:t> – average rent or less, including 25% rent geared to income</a:t>
            </a:r>
          </a:p>
          <a:p>
            <a:pPr>
              <a:lnSpc>
                <a:spcPct val="150000"/>
              </a:lnSpc>
            </a:pPr>
            <a:r>
              <a:rPr lang="en-CA" sz="3600" dirty="0"/>
              <a:t>Support from City of Toronto through “Open Doors” program</a:t>
            </a:r>
          </a:p>
          <a:p>
            <a:pPr>
              <a:lnSpc>
                <a:spcPct val="150000"/>
              </a:lnSpc>
            </a:pPr>
            <a:endParaRPr lang="en-CA" dirty="0"/>
          </a:p>
          <a:p>
            <a:pPr>
              <a:lnSpc>
                <a:spcPct val="150000"/>
              </a:lnSpc>
            </a:pPr>
            <a:endParaRPr lang="en-CA" dirty="0"/>
          </a:p>
          <a:p>
            <a:pPr marL="457200" lvl="1" indent="0">
              <a:lnSpc>
                <a:spcPct val="150000"/>
              </a:lnSpc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D1D05-C188-48E9-BD1D-A1E6C297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4984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D3655-928D-9A49-A207-6D922AC48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Highlights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3D203-3B48-A641-AFA1-8FBE57D76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sz="2700" dirty="0"/>
              <a:t>Increases the supply of affordable rental housing in Toronto</a:t>
            </a:r>
          </a:p>
          <a:p>
            <a:pPr>
              <a:lnSpc>
                <a:spcPct val="150000"/>
              </a:lnSpc>
            </a:pPr>
            <a:r>
              <a:rPr lang="en-US" sz="2700" dirty="0"/>
              <a:t>Provides for a range of household sizes</a:t>
            </a:r>
          </a:p>
          <a:p>
            <a:pPr>
              <a:lnSpc>
                <a:spcPct val="150000"/>
              </a:lnSpc>
            </a:pPr>
            <a:r>
              <a:rPr lang="en-US" sz="2700" dirty="0"/>
              <a:t>Some apartments will be fully accessible</a:t>
            </a:r>
          </a:p>
          <a:p>
            <a:pPr>
              <a:lnSpc>
                <a:spcPct val="150000"/>
              </a:lnSpc>
            </a:pPr>
            <a:r>
              <a:rPr lang="en-US" sz="2700" dirty="0" err="1"/>
              <a:t>Brenyon</a:t>
            </a:r>
            <a:r>
              <a:rPr lang="en-US" sz="2700" dirty="0"/>
              <a:t>/DMS experience in owning and operating rental housing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9AF799-4A77-453F-836D-2E5D780E4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5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BDC63F-3AF9-404D-ADD0-842D6A171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5383"/>
            <a:ext cx="9144000" cy="578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363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45611-362E-49CE-9F64-486E3BAC9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74573"/>
          </a:xfrm>
        </p:spPr>
        <p:txBody>
          <a:bodyPr anchor="ctr">
            <a:normAutofit/>
          </a:bodyPr>
          <a:lstStyle/>
          <a:p>
            <a:r>
              <a:rPr lang="en-CA" dirty="0"/>
              <a:t>Project Location</a:t>
            </a:r>
          </a:p>
        </p:txBody>
      </p:sp>
      <p:sp>
        <p:nvSpPr>
          <p:cNvPr id="11" name="Text Box 1">
            <a:extLst>
              <a:ext uri="{FF2B5EF4-FFF2-40B4-BE49-F238E27FC236}">
                <a16:creationId xmlns:a16="http://schemas.microsoft.com/office/drawing/2014/main" id="{4172BB23-C493-0A4A-B891-F7848892FCF9}"/>
              </a:ext>
            </a:extLst>
          </p:cNvPr>
          <p:cNvSpPr txBox="1"/>
          <p:nvPr/>
        </p:nvSpPr>
        <p:spPr>
          <a:xfrm rot="4406023">
            <a:off x="5951394" y="3342464"/>
            <a:ext cx="968599" cy="261676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1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Hamilton St.</a:t>
            </a:r>
            <a:endParaRPr lang="en-CA" sz="11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 Box 2">
            <a:extLst>
              <a:ext uri="{FF2B5EF4-FFF2-40B4-BE49-F238E27FC236}">
                <a16:creationId xmlns:a16="http://schemas.microsoft.com/office/drawing/2014/main" id="{9295C739-76C2-664F-86B6-95FA9069DB75}"/>
              </a:ext>
            </a:extLst>
          </p:cNvPr>
          <p:cNvSpPr txBox="1"/>
          <p:nvPr/>
        </p:nvSpPr>
        <p:spPr>
          <a:xfrm rot="20604264">
            <a:off x="6713834" y="2119450"/>
            <a:ext cx="1012190" cy="250190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1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George St. W.</a:t>
            </a:r>
            <a:endParaRPr lang="en-CA" sz="11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A03B51-8BEB-45E5-B6E3-2795767B9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6</a:t>
            </a:fld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D934B3-2385-4A1B-8AB7-707FD4C3B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061177"/>
            <a:ext cx="8839200" cy="510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704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46498-D583-40F8-9FB3-E2F0C4E5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780196"/>
          </a:xfrm>
        </p:spPr>
        <p:txBody>
          <a:bodyPr/>
          <a:lstStyle/>
          <a:p>
            <a:r>
              <a:rPr lang="en-CA" dirty="0"/>
              <a:t>Project Concept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6CFC03-70DA-4BD9-B8C5-671070F6A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7</a:t>
            </a:fld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C5B215-5322-4D20-A63C-19E060138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6" y="1219200"/>
            <a:ext cx="9014134" cy="51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893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ED764-9260-4EA4-85EC-E6489CBDF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856396"/>
          </a:xfrm>
        </p:spPr>
        <p:txBody>
          <a:bodyPr anchor="ctr">
            <a:normAutofit/>
          </a:bodyPr>
          <a:lstStyle/>
          <a:p>
            <a:r>
              <a:rPr lang="en-CA" dirty="0"/>
              <a:t>Draft Site Plan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67DCB3-6A2B-48EF-8054-ED765A226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8</a:t>
            </a:fld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64B6E9-EA8E-44F0-A357-87D456591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1" y="1066800"/>
            <a:ext cx="8382000" cy="515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14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03C7D-A491-4A2A-81BC-976EAB69B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968861"/>
          </a:xfrm>
        </p:spPr>
        <p:txBody>
          <a:bodyPr/>
          <a:lstStyle/>
          <a:p>
            <a:r>
              <a:rPr lang="en-CA" dirty="0"/>
              <a:t>Draft Landscape Plan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CEAE9D1-CFC7-4076-ACB9-73BBDA7DF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219" y="1185046"/>
            <a:ext cx="8313781" cy="504980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3D4710-F36B-4381-83B1-BAD77B901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E6BDF-A058-47E3-A3F7-918EA864545A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6326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26B9229D5957047949D810431620C90" ma:contentTypeVersion="13" ma:contentTypeDescription="Create a new document." ma:contentTypeScope="" ma:versionID="cc5fe54f8309324fdd641da6bdf087d8">
  <xsd:schema xmlns:xsd="http://www.w3.org/2001/XMLSchema" xmlns:xs="http://www.w3.org/2001/XMLSchema" xmlns:p="http://schemas.microsoft.com/office/2006/metadata/properties" xmlns:ns2="b36a57ec-3be8-4f12-874d-86f2b1589a14" xmlns:ns3="a5add2d0-3240-499f-aa7b-9f0ca51c8b81" targetNamespace="http://schemas.microsoft.com/office/2006/metadata/properties" ma:root="true" ma:fieldsID="114786e749cde125d97e20ef7caff7e7" ns2:_="" ns3:_="">
    <xsd:import namespace="b36a57ec-3be8-4f12-874d-86f2b1589a14"/>
    <xsd:import namespace="a5add2d0-3240-499f-aa7b-9f0ca51c8b8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6a57ec-3be8-4f12-874d-86f2b1589a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4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5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6" nillable="true" ma:displayName="MediaServiceAutoTags" ma:internalName="MediaServiceAutoTags" ma:readOnly="true">
      <xsd:simpleType>
        <xsd:restriction base="dms:Text"/>
      </xsd:simpleType>
    </xsd:element>
    <xsd:element name="MediaServiceOCR" ma:index="7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9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add2d0-3240-499f-aa7b-9f0ca51c8b81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5" ma:displayName="Content Type"/>
        <xsd:element ref="dc:title" minOccurs="0" maxOccurs="1" ma:index="1" ma:displayName="Title1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54E752A-7646-4320-901D-F3F9FEE90D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E675A66-5E4D-4FEE-9D95-CFB14273EA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6a57ec-3be8-4f12-874d-86f2b1589a14"/>
    <ds:schemaRef ds:uri="a5add2d0-3240-499f-aa7b-9f0ca51c8b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B5D1BFE-CD15-4FE9-B236-1715C1207FC9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603dcc5b-ff87-4bab-948a-10d976f02906"/>
    <ds:schemaRef ds:uri="http://schemas.microsoft.com/office/2006/documentManagement/types"/>
    <ds:schemaRef ds:uri="http://schemas.microsoft.com/office/infopath/2007/PartnerControls"/>
    <ds:schemaRef ds:uri="2026e193-403e-49b0-84d7-399809578d26"/>
    <ds:schemaRef ds:uri="http://purl.org/dc/elements/1.1/"/>
    <ds:schemaRef ds:uri="431e252f-aaa8-405c-bafc-1ad4a23a4fae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7093</TotalTime>
  <Words>339</Words>
  <Application>Microsoft Office PowerPoint</Application>
  <PresentationFormat>On-screen Show (4:3)</PresentationFormat>
  <Paragraphs>77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Calibri Light</vt:lpstr>
      <vt:lpstr>Retrospect</vt:lpstr>
      <vt:lpstr>PowerPoint Presentation</vt:lpstr>
      <vt:lpstr>Agenda</vt:lpstr>
      <vt:lpstr>Brenyon Way Charitable Foundation</vt:lpstr>
      <vt:lpstr>Proposed Development</vt:lpstr>
      <vt:lpstr>Project Highlights</vt:lpstr>
      <vt:lpstr>Project Location</vt:lpstr>
      <vt:lpstr>Project Concept</vt:lpstr>
      <vt:lpstr>Draft Site Plan</vt:lpstr>
      <vt:lpstr>Draft Landscape Plan</vt:lpstr>
      <vt:lpstr>Project Timeline </vt:lpstr>
      <vt:lpstr>Questions/Comments?</vt:lpstr>
    </vt:vector>
  </TitlesOfParts>
  <Company>City of Kawartha Lakes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</dc:title>
  <dc:subject/>
  <dc:creator>Hope Lee</dc:creator>
  <cp:lastModifiedBy>Tim Welch</cp:lastModifiedBy>
  <cp:revision>50</cp:revision>
  <dcterms:created xsi:type="dcterms:W3CDTF">2017-03-06T18:15:55Z</dcterms:created>
  <dcterms:modified xsi:type="dcterms:W3CDTF">2021-05-10T17:31:26Z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0x010100726B9229D5957047949D810431620C90</vt:lpwstr>
  </property>
  <property fmtid="{D5CDD505-2E9C-101B-9397-08002B2CF9AE}" pid="3" name="DocumentSetDescription">
    <vt:lpwstr/>
  </property>
</Properties>
</file>

<file path=docProps/thumbnail.jpeg>
</file>